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12192000"/>
  <p:notesSz cx="6858000" cy="9144000"/>
  <p:embeddedFontLs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i2ZmoZ5NRW9kXOOOjdKcn7BwEu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2B3345-4475-4EAD-8E54-BCEF0190CF22}">
  <a:tblStyle styleId="{D62B3345-4475-4EAD-8E54-BCEF0190CF22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chemeClr val="accent1">
              <a:alpha val="20000"/>
            </a:schemeClr>
          </a:solidFill>
        </a:fill>
      </a:tcStyle>
    </a:band1H>
    <a:band2H>
      <a:tcTxStyle b="off" i="off"/>
    </a:band2H>
    <a:band1V>
      <a:tcTxStyle b="off" i="off"/>
      <a:tcStyle>
        <a:fill>
          <a:solidFill>
            <a:schemeClr val="accent1">
              <a:alpha val="20000"/>
            </a:scheme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5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21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OpenSans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/15</a:t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cded448c6_1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77" name="Google Shape;177;g26cded448c6_1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6cded448c6_1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84" name="Google Shape;184;g26cded448c6_1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7e240c94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g2c7e240c942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cded448c6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레퍼런스 발견 및 정량적 수치 정함</a:t>
            </a:r>
            <a:endParaRPr/>
          </a:p>
        </p:txBody>
      </p:sp>
      <p:sp>
        <p:nvSpPr>
          <p:cNvPr id="114" name="Google Shape;114;g26cded448c6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cded448c6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ac-co2, ae -energy ,,</a:t>
            </a:r>
            <a:br>
              <a:rPr lang="ko-KR"/>
            </a:br>
            <a:r>
              <a:rPr lang="ko-KR"/>
              <a:t>kwh? 방문했던 거라서 조금만 더 불러오니 0.02만 더 불러오기?  재방문률 0.25 처음인데? -&gt; // 0.75는 새로 방문하는 소비자, 재방문률 0.25…</a:t>
            </a:r>
            <a:br>
              <a:rPr lang="ko-KR"/>
            </a:br>
            <a:r>
              <a:rPr lang="ko-KR"/>
              <a:t>442g은 전 세계 평균 전기 탄소 강도(global average carbon intensity) 이걸 곱해야 탄소 발생량을 알게 되고, 방문 때마다 곱함)</a:t>
            </a:r>
            <a:br>
              <a:rPr lang="ko-KR"/>
            </a:br>
            <a:r>
              <a:rPr lang="ko-KR"/>
              <a:t>연간으로 바꾸려면  E* 한달 * 12, ~~~탄소발생량 계산 예정</a:t>
            </a:r>
            <a:endParaRPr/>
          </a:p>
        </p:txBody>
      </p:sp>
      <p:sp>
        <p:nvSpPr>
          <p:cNvPr id="126" name="Google Shape;126;g26cded448c6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cded448c6_3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37" name="Google Shape;137;g26cded448c6_3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cded448c6_1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46" name="Google Shape;146;g26cded448c6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cded448c6_1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54" name="Google Shape;154;g26cded448c6_1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cded448c6_1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문제점</a:t>
            </a:r>
            <a:endParaRPr/>
          </a:p>
        </p:txBody>
      </p:sp>
      <p:sp>
        <p:nvSpPr>
          <p:cNvPr id="161" name="Google Shape;161;g26cded448c6_1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사용자 지정 레이아웃">
  <p:cSld name="14_사용자 지정 레이아웃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/>
          <p:nvPr>
            <p:ph idx="2" type="pic"/>
          </p:nvPr>
        </p:nvSpPr>
        <p:spPr>
          <a:xfrm>
            <a:off x="1200448" y="0"/>
            <a:ext cx="6816080" cy="6858000"/>
          </a:xfrm>
          <a:prstGeom prst="chevron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16" name="Google Shape;1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>
  <p:cSld name="제목만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18"/>
          <p:cNvCxnSpPr/>
          <p:nvPr/>
        </p:nvCxnSpPr>
        <p:spPr>
          <a:xfrm>
            <a:off x="0" y="0"/>
            <a:ext cx="164131" cy="155416"/>
          </a:xfrm>
          <a:prstGeom prst="straightConnector1">
            <a:avLst/>
          </a:prstGeom>
          <a:noFill/>
          <a:ln cap="flat" cmpd="sng" w="19050">
            <a:solidFill>
              <a:srgbClr val="182B4D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18"/>
          <p:cNvSpPr/>
          <p:nvPr/>
        </p:nvSpPr>
        <p:spPr>
          <a:xfrm>
            <a:off x="182616" y="578884"/>
            <a:ext cx="11863738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8"/>
          <p:cNvSpPr txBox="1"/>
          <p:nvPr>
            <p:ph idx="1" type="body"/>
          </p:nvPr>
        </p:nvSpPr>
        <p:spPr>
          <a:xfrm>
            <a:off x="206263" y="685252"/>
            <a:ext cx="11659915" cy="13286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1" sz="1800"/>
            </a:lvl1pPr>
            <a:lvl2pPr indent="-3302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  <a:defRPr sz="1600"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텍스트이(가) 표시된 사진&#10;&#10;자동 생성된 설명" id="23" name="Google Shape;2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27599" y="57958"/>
            <a:ext cx="1518755" cy="53631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8"/>
          <p:cNvSpPr txBox="1"/>
          <p:nvPr>
            <p:ph type="title"/>
          </p:nvPr>
        </p:nvSpPr>
        <p:spPr>
          <a:xfrm>
            <a:off x="206263" y="103538"/>
            <a:ext cx="10321336" cy="4708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14">
          <p15:clr>
            <a:srgbClr val="FBAE40"/>
          </p15:clr>
        </p15:guide>
        <p15:guide id="2" pos="121">
          <p15:clr>
            <a:srgbClr val="FBAE40"/>
          </p15:clr>
        </p15:guide>
        <p15:guide id="3" pos="3840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6c79efc9e8_1_8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g26c79efc9e8_1_8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g26c79efc9e8_1_8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g26c79efc9e8_1_8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g26c79efc9e8_1_8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1" name="Google Shape;4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6"/>
          <p:cNvSpPr txBox="1"/>
          <p:nvPr/>
        </p:nvSpPr>
        <p:spPr>
          <a:xfrm>
            <a:off x="11262102" y="6484641"/>
            <a:ext cx="869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/29</a:t>
            </a:r>
            <a:endParaRPr b="0" i="0" sz="12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doi.org/10.1111/jiec.12630" TargetMode="External"/><Relationship Id="rId5" Type="http://schemas.openxmlformats.org/officeDocument/2006/relationships/hyperlink" Target="https://onlinelibrary.wiley.com/doi/10.1111/jiec.12630#citedby-section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Carbon6-Free/StreamlitStudy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Carbon6-Free/UI-UX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11.png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이(가) 표시된 사진&#10;&#10;자동 생성된 설명"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1039" y="59117"/>
            <a:ext cx="2043012" cy="7214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"/>
          <p:cNvCxnSpPr/>
          <p:nvPr/>
        </p:nvCxnSpPr>
        <p:spPr>
          <a:xfrm>
            <a:off x="406472" y="3797103"/>
            <a:ext cx="11379057" cy="0"/>
          </a:xfrm>
          <a:prstGeom prst="straightConnector1">
            <a:avLst/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sp>
        <p:nvSpPr>
          <p:cNvPr id="92" name="Google Shape;92;p1"/>
          <p:cNvSpPr txBox="1"/>
          <p:nvPr/>
        </p:nvSpPr>
        <p:spPr>
          <a:xfrm>
            <a:off x="1415896" y="3068336"/>
            <a:ext cx="9360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Carbon-Free </a:t>
            </a:r>
            <a:r>
              <a:rPr b="1" i="0" lang="ko-KR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탄소 줄이기 프로젝트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4456725" y="2627000"/>
            <a:ext cx="327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[실증적AI프로젝트]</a:t>
            </a:r>
            <a:endParaRPr b="1" i="0" sz="1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7870034" y="3797100"/>
            <a:ext cx="36156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cded448c6_1_26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3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저번주 활동 내용</a:t>
            </a:r>
            <a:endParaRPr b="0"/>
          </a:p>
        </p:txBody>
      </p:sp>
      <p:sp>
        <p:nvSpPr>
          <p:cNvPr id="180" name="Google Shape;180;g26cded448c6_1_26"/>
          <p:cNvSpPr txBox="1"/>
          <p:nvPr/>
        </p:nvSpPr>
        <p:spPr>
          <a:xfrm>
            <a:off x="65444" y="692401"/>
            <a:ext cx="1200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b="1" lang="ko-KR" sz="1800">
                <a:solidFill>
                  <a:schemeClr val="dk1"/>
                </a:solidFill>
              </a:rPr>
              <a:t>docker 설치</a:t>
            </a:r>
            <a:endParaRPr b="1" i="0" sz="18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g26cded448c6_1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700" y="1258051"/>
            <a:ext cx="47625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6cded448c6_1_11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4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RnR</a:t>
            </a:r>
            <a:endParaRPr b="0"/>
          </a:p>
        </p:txBody>
      </p:sp>
      <p:graphicFrame>
        <p:nvGraphicFramePr>
          <p:cNvPr id="187" name="Google Shape;187;g26cded448c6_1_11"/>
          <p:cNvGraphicFramePr/>
          <p:nvPr/>
        </p:nvGraphicFramePr>
        <p:xfrm>
          <a:off x="214420" y="8387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{D62B3345-4475-4EAD-8E54-BCEF0190CF22}</a:tableStyleId>
              </a:tblPr>
              <a:tblGrid>
                <a:gridCol w="1418900"/>
                <a:gridCol w="3448100"/>
                <a:gridCol w="3448100"/>
                <a:gridCol w="3448100"/>
              </a:tblGrid>
              <a:tr h="1367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b="0" lang="ko-KR" sz="1600"/>
                        <a:t>웹페이지에서 데이터 수집할 메타데이터 정의하기.</a:t>
                      </a:r>
                      <a:endParaRPr b="0" sz="1600"/>
                    </a:p>
                    <a:p>
                      <a:pPr indent="-317500" lvl="0" marL="457200" rtl="0" algn="l">
                        <a:lnSpc>
                          <a:spcPct val="15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b="0" lang="ko-KR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JS, image, 로딩 속도, PWA(Progressive Web Apps), 접근성, SEO, page weight 등을 포함(고려)하여 데이터셋 수집</a:t>
                      </a:r>
                      <a:endParaRPr b="0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0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</a:tr>
              <a:tr h="2237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1. </a:t>
                      </a:r>
                      <a:r>
                        <a:rPr lang="ko-KR" sz="1600"/>
                        <a:t>웹페이지에서 데이터 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/>
                        <a:t>    수집할 메타데이터 정의</a:t>
                      </a:r>
                      <a:endParaRPr sz="16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2. </a:t>
                      </a:r>
                      <a:r>
                        <a:rPr lang="ko-KR" sz="1600"/>
                        <a:t>크롤러 만들기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/>
                        <a:t>메타데이터에 따른 </a:t>
                      </a:r>
                      <a:endParaRPr sz="16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      </a:t>
                      </a:r>
                      <a:r>
                        <a:rPr lang="ko-KR" sz="1600"/>
                        <a:t>데이터셋 수집</a:t>
                      </a:r>
                      <a:endParaRPr sz="1600"/>
                    </a:p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ko-KR" sz="1600"/>
                        <a:t>docker 및 streamlit 공부 </a:t>
                      </a:r>
                      <a:endParaRPr sz="1600"/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/>
                        <a:t>메타데이터에 따른</a:t>
                      </a:r>
                      <a:endParaRPr sz="1600"/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/>
                        <a:t>데이터셋 수집</a:t>
                      </a:r>
                      <a:endParaRPr sz="1600"/>
                    </a:p>
                    <a:p>
                      <a:pPr indent="-3302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/>
                      </a:pPr>
                      <a:r>
                        <a:rPr lang="ko-KR" sz="1600"/>
                        <a:t>docker 및 streamlit 공부 </a:t>
                      </a:r>
                      <a:endParaRPr sz="1600"/>
                    </a:p>
                    <a:p>
                      <a:pPr indent="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</a:tr>
              <a:tr h="161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/>
                        <a:t>위의 수집 된 데이터 분석 및 시각화</a:t>
                      </a:r>
                      <a:endParaRPr sz="1600" u="none" cap="none" strike="noStrike"/>
                    </a:p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/>
                        <a:t>firebase backend 구축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188" name="Google Shape;188;g26cded448c6_1_11"/>
          <p:cNvSpPr txBox="1"/>
          <p:nvPr/>
        </p:nvSpPr>
        <p:spPr>
          <a:xfrm>
            <a:off x="1560095" y="169562"/>
            <a:ext cx="854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주제: 클라우드 내 웹사이트의 탄소배출량을 예측하는 기술 개발 (3번)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"/>
          <p:cNvSpPr txBox="1"/>
          <p:nvPr/>
        </p:nvSpPr>
        <p:spPr>
          <a:xfrm>
            <a:off x="1900032" y="3577300"/>
            <a:ext cx="8391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Dept. of AI, Dong-A University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이준원 (cpprhtn@naver.com)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김화영 (</a:t>
            </a:r>
            <a:r>
              <a:rPr lang="ko-KR" sz="1800">
                <a:solidFill>
                  <a:schemeClr val="dk1"/>
                </a:solidFill>
              </a:rPr>
              <a:t>pmo61818@naver.</a:t>
            </a: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.com)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오승연 (fltkfltk1004@naver.com)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4"/>
          <p:cNvSpPr txBox="1"/>
          <p:nvPr/>
        </p:nvSpPr>
        <p:spPr>
          <a:xfrm>
            <a:off x="2438620" y="2199743"/>
            <a:ext cx="731475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1" lang="ko-KR" sz="5400" u="none" cap="small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Questions &amp; Answers</a:t>
            </a:r>
            <a:endParaRPr b="1" i="1" sz="5400" u="none" cap="small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4"/>
          <p:cNvSpPr/>
          <p:nvPr/>
        </p:nvSpPr>
        <p:spPr>
          <a:xfrm>
            <a:off x="164131" y="3406141"/>
            <a:ext cx="11863738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이(가) 표시된 사진&#10;&#10;자동 생성된 설명" id="99" name="Google Shape;9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55965" y="59117"/>
            <a:ext cx="1628086" cy="57491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2061872" y="0"/>
            <a:ext cx="4034100" cy="101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-KR" sz="6000" u="none" cap="small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i="0" lang="ko-KR" sz="6000" u="none" cap="small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ontents</a:t>
            </a:r>
            <a:endParaRPr b="1" i="0" sz="6000" u="none" cap="small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425936" y="5760090"/>
            <a:ext cx="11766064" cy="74066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0" y="5760090"/>
            <a:ext cx="221551" cy="74066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979635" y="1388225"/>
            <a:ext cx="6918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AutoNum type="arabicPeriod"/>
            </a:pPr>
            <a:r>
              <a:rPr b="1" lang="ko-KR" sz="2400">
                <a:solidFill>
                  <a:srgbClr val="595959"/>
                </a:solidFill>
              </a:rPr>
              <a:t>정량적 목표</a:t>
            </a:r>
            <a:endParaRPr b="1" sz="2400">
              <a:solidFill>
                <a:srgbClr val="595959"/>
              </a:solidFill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AutoNum type="arabicPeriod"/>
            </a:pPr>
            <a:r>
              <a:rPr b="1" lang="ko-KR" sz="2400">
                <a:solidFill>
                  <a:srgbClr val="595959"/>
                </a:solidFill>
              </a:rPr>
              <a:t>네트워크 범위 정립</a:t>
            </a:r>
            <a:endParaRPr b="1" sz="2400">
              <a:solidFill>
                <a:srgbClr val="595959"/>
              </a:solidFill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AutoNum type="arabicPeriod"/>
            </a:pPr>
            <a:r>
              <a:rPr b="1" lang="ko-KR" sz="2400">
                <a:solidFill>
                  <a:srgbClr val="595959"/>
                </a:solidFill>
              </a:rPr>
              <a:t>저번주 활동 내용</a:t>
            </a:r>
            <a:endParaRPr b="1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AutoNum type="arabicPeriod"/>
            </a:pPr>
            <a:r>
              <a:rPr b="1" lang="ko-KR" sz="2400">
                <a:solidFill>
                  <a:srgbClr val="595959"/>
                </a:solidFill>
              </a:rPr>
              <a:t>RnR</a:t>
            </a:r>
            <a:endParaRPr b="1" i="0" sz="2400" u="none" cap="none" strike="noStrike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7e240c942_1_20"/>
          <p:cNvSpPr txBox="1"/>
          <p:nvPr>
            <p:ph type="title"/>
          </p:nvPr>
        </p:nvSpPr>
        <p:spPr>
          <a:xfrm>
            <a:off x="838200" y="0"/>
            <a:ext cx="105156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algun Gothic"/>
              <a:buNone/>
            </a:pPr>
            <a:r>
              <a:rPr b="1" lang="ko-KR" sz="2400" u="sng"/>
              <a:t>실증적AI프로젝트 금주 활동계획</a:t>
            </a:r>
            <a:endParaRPr/>
          </a:p>
        </p:txBody>
      </p:sp>
      <p:graphicFrame>
        <p:nvGraphicFramePr>
          <p:cNvPr id="109" name="Google Shape;109;g2c7e240c942_1_20"/>
          <p:cNvGraphicFramePr/>
          <p:nvPr/>
        </p:nvGraphicFramePr>
        <p:xfrm>
          <a:off x="214420" y="8387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{D62B3345-4475-4EAD-8E54-BCEF0190CF22}</a:tableStyleId>
              </a:tblPr>
              <a:tblGrid>
                <a:gridCol w="1418900"/>
                <a:gridCol w="3448100"/>
                <a:gridCol w="3448100"/>
                <a:gridCol w="3448100"/>
              </a:tblGrid>
              <a:tr h="1367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 u="none" cap="none" strike="noStrike"/>
                        <a:t>관련 논문 탐색 및 정리 후 공유</a:t>
                      </a:r>
                      <a:endParaRPr sz="1600" u="none" cap="none" strike="noStrike"/>
                    </a:p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 u="none" cap="none" strike="noStrike"/>
                        <a:t>깃허브 만들기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08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</a:tr>
              <a:tr h="2237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/>
                        <a:t>(~3/31)</a:t>
                      </a:r>
                      <a:endParaRPr b="1" sz="1600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1. 탄소 측정 네트워크 범위 리서치</a:t>
                      </a:r>
                      <a:endParaRPr sz="16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u="none" cap="none" strike="noStrike"/>
                        <a:t>2. 네트워크 범위 정립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 u="none" cap="none" strike="noStrike"/>
                        <a:t>개발환경 구축</a:t>
                      </a:r>
                      <a:endParaRPr sz="1600" u="none" cap="none" strike="noStrike"/>
                    </a:p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 u="none" cap="none" strike="noStrike"/>
                        <a:t>탄소 측정 네트워크 범위 리서치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 u="none" cap="none" strike="noStrike"/>
                        <a:t>개발환경 구축</a:t>
                      </a:r>
                      <a:endParaRPr sz="1600" u="none" cap="none" strike="noStrike"/>
                    </a:p>
                    <a:p>
                      <a:pPr indent="-3302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 u="none" cap="none" strike="noStrike"/>
                        <a:t>UI/UX 디자인 논의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</a:tr>
              <a:tr h="161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ko-KR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AutoNum type="arabicPeriod"/>
                      </a:pPr>
                      <a:r>
                        <a:rPr lang="ko-KR" sz="1600" u="none" cap="none" strike="noStrike"/>
                        <a:t>웹페이지에서 데이터 수집할 메타데이터 정의하기.</a:t>
                      </a:r>
                      <a:endParaRPr sz="1600" u="none" cap="none" strike="noStrike"/>
                    </a:p>
                    <a:p>
                      <a:pPr indent="-342900" lvl="0" marL="3429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AutoNum type="arabicPeriod"/>
                      </a:pPr>
                      <a:r>
                        <a:rPr lang="ko-KR" sz="1600" u="none" cap="none" strike="noStrike"/>
                        <a:t>데이터셋 수집.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110" name="Google Shape;110;g2c7e240c942_1_20"/>
          <p:cNvSpPr txBox="1"/>
          <p:nvPr/>
        </p:nvSpPr>
        <p:spPr>
          <a:xfrm>
            <a:off x="214420" y="455037"/>
            <a:ext cx="854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주제: 클라우드 내 웹사이트의 탄소배출량을 예측하는 기술 개발 (3번)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2c7e240c942_1_20"/>
          <p:cNvSpPr txBox="1"/>
          <p:nvPr/>
        </p:nvSpPr>
        <p:spPr>
          <a:xfrm>
            <a:off x="4569100" y="4634200"/>
            <a:ext cx="49710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highlight>
                  <a:schemeClr val="lt2"/>
                </a:highlight>
              </a:rPr>
              <a:t>          정량적 목표를 위한 자료조사         </a:t>
            </a:r>
            <a:r>
              <a:rPr b="1" lang="ko-KR" sz="1800">
                <a:solidFill>
                  <a:schemeClr val="lt2"/>
                </a:solidFill>
                <a:highlight>
                  <a:schemeClr val="lt2"/>
                </a:highlight>
              </a:rPr>
              <a:t> . </a:t>
            </a:r>
            <a:r>
              <a:rPr b="1" lang="ko-KR" sz="1800">
                <a:solidFill>
                  <a:schemeClr val="dk1"/>
                </a:solidFill>
                <a:highlight>
                  <a:schemeClr val="lt2"/>
                </a:highlight>
              </a:rPr>
              <a:t>    </a:t>
            </a:r>
            <a:endParaRPr b="1" sz="1800">
              <a:solidFill>
                <a:schemeClr val="dk1"/>
              </a:solidFill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cded448c6_2_0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01. </a:t>
            </a:r>
            <a:r>
              <a:rPr lang="ko-KR"/>
              <a:t>정량적 목표</a:t>
            </a:r>
            <a:endParaRPr b="0"/>
          </a:p>
        </p:txBody>
      </p:sp>
      <p:sp>
        <p:nvSpPr>
          <p:cNvPr id="117" name="Google Shape;117;g26cded448c6_2_0"/>
          <p:cNvSpPr txBox="1"/>
          <p:nvPr/>
        </p:nvSpPr>
        <p:spPr>
          <a:xfrm>
            <a:off x="65444" y="692401"/>
            <a:ext cx="1200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b="1" lang="ko-KR" sz="1800">
                <a:solidFill>
                  <a:srgbClr val="FF0000"/>
                </a:solidFill>
              </a:rPr>
              <a:t>탄소발생량 기존보다 20% 감소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118" name="Google Shape;118;g26cded448c6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055662" y="-314113"/>
            <a:ext cx="5804949" cy="789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26cded448c6_2_0"/>
          <p:cNvSpPr txBox="1"/>
          <p:nvPr/>
        </p:nvSpPr>
        <p:spPr>
          <a:xfrm>
            <a:off x="0" y="5652025"/>
            <a:ext cx="67407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>
                <a:solidFill>
                  <a:srgbClr val="1C1D1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Electricity Intensity of Internet Data Transmission: Untangling the Estimates</a:t>
            </a:r>
            <a:endParaRPr sz="700">
              <a:solidFill>
                <a:schemeClr val="hlink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7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First published: 01 August 2017 </a:t>
            </a:r>
            <a:r>
              <a:rPr lang="ko-KR" sz="7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https://doi.org/10.1111/jiec.12630</a:t>
            </a:r>
            <a:endParaRPr sz="7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7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Citations: </a:t>
            </a:r>
            <a:r>
              <a:rPr lang="ko-KR" sz="7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/>
              </a:rPr>
              <a:t>89</a:t>
            </a:r>
            <a:endParaRPr sz="700">
              <a:solidFill>
                <a:schemeClr val="hlink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C1D1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0" name="Google Shape;120;g26cded448c6_2_0"/>
          <p:cNvCxnSpPr/>
          <p:nvPr/>
        </p:nvCxnSpPr>
        <p:spPr>
          <a:xfrm>
            <a:off x="11352125" y="2542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g26cded448c6_2_0"/>
          <p:cNvCxnSpPr/>
          <p:nvPr/>
        </p:nvCxnSpPr>
        <p:spPr>
          <a:xfrm>
            <a:off x="11352125" y="2979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g26cded448c6_2_0"/>
          <p:cNvCxnSpPr/>
          <p:nvPr/>
        </p:nvCxnSpPr>
        <p:spPr>
          <a:xfrm>
            <a:off x="11352125" y="51035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g26cded448c6_2_0"/>
          <p:cNvCxnSpPr/>
          <p:nvPr/>
        </p:nvCxnSpPr>
        <p:spPr>
          <a:xfrm>
            <a:off x="11352125" y="54309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cded448c6_1_6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2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네트워크 범위 정립</a:t>
            </a:r>
            <a:endParaRPr b="0"/>
          </a:p>
        </p:txBody>
      </p:sp>
      <p:sp>
        <p:nvSpPr>
          <p:cNvPr id="129" name="Google Shape;129;g26cded448c6_1_6"/>
          <p:cNvSpPr txBox="1"/>
          <p:nvPr/>
        </p:nvSpPr>
        <p:spPr>
          <a:xfrm>
            <a:off x="0" y="787475"/>
            <a:ext cx="100998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Energy per visit in kWh ( E ):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highlight>
                  <a:srgbClr val="FFC000"/>
                </a:highlight>
              </a:rPr>
              <a:t> </a:t>
            </a:r>
            <a:r>
              <a:rPr lang="ko-KR">
                <a:highlight>
                  <a:srgbClr val="FFC000"/>
                </a:highlight>
              </a:rPr>
              <a:t>E </a:t>
            </a:r>
            <a:r>
              <a:rPr lang="ko-KR"/>
              <a:t>= [Data Transfer per Visit (new visitors) in GB x 0.81 kWh/GB x 0.75] + 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[Data Transfer per Visit (returning visitors) in GB </a:t>
            </a:r>
            <a:r>
              <a:rPr lang="ko-KR">
                <a:solidFill>
                  <a:schemeClr val="dk1"/>
                </a:solidFill>
              </a:rPr>
              <a:t>x </a:t>
            </a:r>
            <a:r>
              <a:rPr b="1" lang="ko-KR">
                <a:solidFill>
                  <a:schemeClr val="dk1"/>
                </a:solidFill>
              </a:rPr>
              <a:t>0.02 </a:t>
            </a:r>
            <a:r>
              <a:rPr lang="ko-KR"/>
              <a:t>x 0.81 kWh/GB x 0.25]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Emissions per visit in grams CO2e ( C ):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highlight>
                  <a:srgbClr val="00FF00"/>
                </a:highlight>
              </a:rPr>
              <a:t> </a:t>
            </a:r>
            <a:r>
              <a:rPr lang="ko-KR">
                <a:highlight>
                  <a:srgbClr val="00FF00"/>
                </a:highlight>
              </a:rPr>
              <a:t>C </a:t>
            </a:r>
            <a:r>
              <a:rPr lang="ko-KR"/>
              <a:t> =</a:t>
            </a:r>
            <a:r>
              <a:rPr lang="ko-KR">
                <a:highlight>
                  <a:srgbClr val="FFC000"/>
                </a:highlight>
              </a:rPr>
              <a:t> E </a:t>
            </a:r>
            <a:r>
              <a:rPr lang="ko-KR"/>
              <a:t> x 442 g/kWh (or </a:t>
            </a:r>
            <a:r>
              <a:rPr lang="ko-KR"/>
              <a:t>alternative/region-specific carbon factor</a:t>
            </a:r>
            <a:r>
              <a:rPr lang="ko-KR"/>
              <a:t>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Annual energy in kWh (AE):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highlight>
                  <a:srgbClr val="FFC000"/>
                </a:highlight>
              </a:rPr>
              <a:t> AE </a:t>
            </a:r>
            <a:r>
              <a:rPr lang="ko-KR"/>
              <a:t> = </a:t>
            </a:r>
            <a:r>
              <a:rPr lang="ko-KR">
                <a:highlight>
                  <a:srgbClr val="FFC000"/>
                </a:highlight>
              </a:rPr>
              <a:t> E </a:t>
            </a:r>
            <a:r>
              <a:rPr lang="ko-KR"/>
              <a:t> x Monthly Visitors x 12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Annual emissions in grams CO2e (AC):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highlight>
                  <a:srgbClr val="00FF00"/>
                </a:highlight>
              </a:rPr>
              <a:t> AC </a:t>
            </a:r>
            <a:r>
              <a:rPr lang="ko-KR"/>
              <a:t> = </a:t>
            </a:r>
            <a:r>
              <a:rPr lang="ko-KR">
                <a:highlight>
                  <a:srgbClr val="00FF00"/>
                </a:highlight>
              </a:rPr>
              <a:t> C </a:t>
            </a:r>
            <a:r>
              <a:rPr lang="ko-KR"/>
              <a:t> x Monthly Visitors x 12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Annual Segment Energy: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Consumer device energy = </a:t>
            </a:r>
            <a:r>
              <a:rPr lang="ko-KR">
                <a:highlight>
                  <a:srgbClr val="FFC000"/>
                </a:highlight>
              </a:rPr>
              <a:t> AE </a:t>
            </a:r>
            <a:r>
              <a:rPr lang="ko-KR"/>
              <a:t> x </a:t>
            </a:r>
            <a:r>
              <a:rPr b="1" lang="ko-KR" u="sng"/>
              <a:t>0.52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Network energy = </a:t>
            </a:r>
            <a:r>
              <a:rPr lang="ko-KR">
                <a:solidFill>
                  <a:schemeClr val="dk1"/>
                </a:solidFill>
                <a:highlight>
                  <a:srgbClr val="FFC000"/>
                </a:highlight>
              </a:rPr>
              <a:t> AE </a:t>
            </a:r>
            <a:r>
              <a:rPr lang="ko-KR"/>
              <a:t> x </a:t>
            </a:r>
            <a:r>
              <a:rPr b="1" lang="ko-KR" u="sng"/>
              <a:t>0.14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Data center energy = </a:t>
            </a:r>
            <a:r>
              <a:rPr lang="ko-KR">
                <a:solidFill>
                  <a:schemeClr val="dk1"/>
                </a:solidFill>
                <a:highlight>
                  <a:srgbClr val="FFC000"/>
                </a:highlight>
              </a:rPr>
              <a:t> AE </a:t>
            </a:r>
            <a:r>
              <a:rPr lang="ko-KR"/>
              <a:t> x </a:t>
            </a:r>
            <a:r>
              <a:rPr b="1" lang="ko-KR" u="sng"/>
              <a:t>0.15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Production energy = </a:t>
            </a:r>
            <a:r>
              <a:rPr lang="ko-KR">
                <a:solidFill>
                  <a:schemeClr val="dk1"/>
                </a:solidFill>
                <a:highlight>
                  <a:srgbClr val="FFC000"/>
                </a:highlight>
              </a:rPr>
              <a:t> AE </a:t>
            </a:r>
            <a:r>
              <a:rPr lang="ko-KR"/>
              <a:t> x </a:t>
            </a:r>
            <a:r>
              <a:rPr b="1" lang="ko-KR" u="sng"/>
              <a:t>0.19</a:t>
            </a:r>
            <a:endParaRPr b="1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Annual Segment Emissions: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Consumer device emissions = </a:t>
            </a:r>
            <a:r>
              <a:rPr lang="ko-KR">
                <a:solidFill>
                  <a:schemeClr val="dk1"/>
                </a:solidFill>
                <a:highlight>
                  <a:srgbClr val="00FF00"/>
                </a:highlight>
              </a:rPr>
              <a:t> AC </a:t>
            </a:r>
            <a:r>
              <a:rPr lang="ko-KR"/>
              <a:t> x </a:t>
            </a:r>
            <a:r>
              <a:rPr b="1" lang="ko-KR" u="sng"/>
              <a:t>0.52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Network emissions = </a:t>
            </a:r>
            <a:r>
              <a:rPr lang="ko-KR">
                <a:solidFill>
                  <a:schemeClr val="dk1"/>
                </a:solidFill>
                <a:highlight>
                  <a:srgbClr val="00FF00"/>
                </a:highlight>
              </a:rPr>
              <a:t> AC </a:t>
            </a:r>
            <a:r>
              <a:rPr lang="ko-KR"/>
              <a:t> x </a:t>
            </a:r>
            <a:r>
              <a:rPr b="1" lang="ko-KR" u="sng"/>
              <a:t>0.14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Data center emission = </a:t>
            </a:r>
            <a:r>
              <a:rPr lang="ko-KR">
                <a:solidFill>
                  <a:schemeClr val="dk1"/>
                </a:solidFill>
                <a:highlight>
                  <a:srgbClr val="00FF00"/>
                </a:highlight>
              </a:rPr>
              <a:t> AC </a:t>
            </a:r>
            <a:r>
              <a:rPr lang="ko-KR"/>
              <a:t> x </a:t>
            </a:r>
            <a:r>
              <a:rPr b="1" lang="ko-KR" u="sng"/>
              <a:t>0.15</a:t>
            </a:r>
            <a:endParaRPr b="1" u="sng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Production emission = </a:t>
            </a:r>
            <a:r>
              <a:rPr lang="ko-KR">
                <a:solidFill>
                  <a:schemeClr val="dk1"/>
                </a:solidFill>
                <a:highlight>
                  <a:srgbClr val="00FF00"/>
                </a:highlight>
              </a:rPr>
              <a:t> AC </a:t>
            </a:r>
            <a:r>
              <a:rPr lang="ko-KR"/>
              <a:t> x </a:t>
            </a:r>
            <a:r>
              <a:rPr b="1" lang="ko-KR" u="sng"/>
              <a:t>0.19</a:t>
            </a:r>
            <a:endParaRPr b="1" u="sng"/>
          </a:p>
        </p:txBody>
      </p:sp>
      <p:sp>
        <p:nvSpPr>
          <p:cNvPr id="130" name="Google Shape;130;g26cded448c6_1_6"/>
          <p:cNvSpPr txBox="1"/>
          <p:nvPr/>
        </p:nvSpPr>
        <p:spPr>
          <a:xfrm>
            <a:off x="4663525" y="6209775"/>
            <a:ext cx="668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Andrae, Anders. (2020). New perspectives on internet electricity use in 2030. Engineering and Applied Science Letters. 3. 19-31. 10.30538/psrp-easl2020.0038. </a:t>
            </a:r>
            <a:endParaRPr/>
          </a:p>
        </p:txBody>
      </p:sp>
      <p:pic>
        <p:nvPicPr>
          <p:cNvPr id="131" name="Google Shape;131;g26cded448c6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974" y="3544725"/>
            <a:ext cx="4521375" cy="2547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g26cded448c6_1_6"/>
          <p:cNvCxnSpPr/>
          <p:nvPr/>
        </p:nvCxnSpPr>
        <p:spPr>
          <a:xfrm flipH="1" rot="10800000">
            <a:off x="9408287" y="5978130"/>
            <a:ext cx="956700" cy="5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3" name="Google Shape;133;g26cded448c6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526" y="2918575"/>
            <a:ext cx="2467275" cy="31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6cded448c6_1_6"/>
          <p:cNvSpPr/>
          <p:nvPr/>
        </p:nvSpPr>
        <p:spPr>
          <a:xfrm flipH="1" rot="-211777">
            <a:off x="3119508" y="2520881"/>
            <a:ext cx="5048376" cy="1178838"/>
          </a:xfrm>
          <a:prstGeom prst="curvedDownArrow">
            <a:avLst>
              <a:gd fmla="val 11761" name="adj1"/>
              <a:gd fmla="val 54521" name="adj2"/>
              <a:gd fmla="val 30020" name="adj3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cded448c6_3_33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3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저번주 </a:t>
            </a:r>
            <a:r>
              <a:rPr lang="ko-KR"/>
              <a:t>활동 내용</a:t>
            </a:r>
            <a:endParaRPr b="0"/>
          </a:p>
        </p:txBody>
      </p:sp>
      <p:sp>
        <p:nvSpPr>
          <p:cNvPr id="140" name="Google Shape;140;g26cded448c6_3_33"/>
          <p:cNvSpPr txBox="1"/>
          <p:nvPr/>
        </p:nvSpPr>
        <p:spPr>
          <a:xfrm>
            <a:off x="65444" y="692401"/>
            <a:ext cx="12002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b="1" lang="ko-KR" sz="1800">
                <a:solidFill>
                  <a:schemeClr val="dk1"/>
                </a:solidFill>
              </a:rPr>
              <a:t>Streamlit 공부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hlinkClick r:id="rId3"/>
              </a:rPr>
              <a:t>https://github.com/Carbon6-Free/StreamlitStudy</a:t>
            </a:r>
            <a:endParaRPr sz="1800" u="sng">
              <a:solidFill>
                <a:schemeClr val="dk1"/>
              </a:solidFill>
            </a:endParaRPr>
          </a:p>
        </p:txBody>
      </p:sp>
      <p:pic>
        <p:nvPicPr>
          <p:cNvPr id="141" name="Google Shape;141;g26cded448c6_3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0" y="2034225"/>
            <a:ext cx="5610851" cy="189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6cded448c6_3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5501" y="1595651"/>
            <a:ext cx="5094200" cy="5075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6cded448c6_3_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150" y="4085400"/>
            <a:ext cx="5610849" cy="1851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cded448c6_1_36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3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저번주 활동 내용</a:t>
            </a:r>
            <a:endParaRPr b="0"/>
          </a:p>
        </p:txBody>
      </p:sp>
      <p:sp>
        <p:nvSpPr>
          <p:cNvPr id="149" name="Google Shape;149;g26cded448c6_1_36"/>
          <p:cNvSpPr txBox="1"/>
          <p:nvPr/>
        </p:nvSpPr>
        <p:spPr>
          <a:xfrm>
            <a:off x="65444" y="692401"/>
            <a:ext cx="12002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b="1" lang="ko-KR" sz="1800">
                <a:solidFill>
                  <a:schemeClr val="dk1"/>
                </a:solidFill>
              </a:rPr>
              <a:t>Streamlit 공부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Streamlit이란? </a:t>
            </a:r>
            <a:endParaRPr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파이썬으로 손쉽게 웹을 만들 수 있음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50" name="Google Shape;150;g26cded448c6_1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25" y="2493825"/>
            <a:ext cx="5040949" cy="327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6cded448c6_1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4349" y="1595651"/>
            <a:ext cx="5564996" cy="50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6cded448c6_1_46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3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저번주 활동 내용</a:t>
            </a:r>
            <a:endParaRPr b="0"/>
          </a:p>
        </p:txBody>
      </p:sp>
      <p:sp>
        <p:nvSpPr>
          <p:cNvPr id="157" name="Google Shape;157;g26cded448c6_1_46"/>
          <p:cNvSpPr txBox="1"/>
          <p:nvPr/>
        </p:nvSpPr>
        <p:spPr>
          <a:xfrm>
            <a:off x="65444" y="692401"/>
            <a:ext cx="12002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b="1" lang="ko-KR" sz="1800">
                <a:solidFill>
                  <a:schemeClr val="dk1"/>
                </a:solidFill>
              </a:rPr>
              <a:t>Streamlit 공부 중 에러사항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팀원 중 한명이 Streamlit이 깔리지 않아 </a:t>
            </a:r>
            <a:r>
              <a:rPr b="1" lang="ko-KR" sz="1800">
                <a:solidFill>
                  <a:schemeClr val="dk1"/>
                </a:solidFill>
              </a:rPr>
              <a:t>anaconda</a:t>
            </a:r>
            <a:r>
              <a:rPr lang="ko-KR" sz="1800">
                <a:solidFill>
                  <a:schemeClr val="dk1"/>
                </a:solidFill>
              </a:rPr>
              <a:t>를 설치하여 진행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58" name="Google Shape;158;g26cded448c6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00" y="1653101"/>
            <a:ext cx="9499973" cy="50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cded448c6_1_21"/>
          <p:cNvSpPr txBox="1"/>
          <p:nvPr>
            <p:ph type="title"/>
          </p:nvPr>
        </p:nvSpPr>
        <p:spPr>
          <a:xfrm>
            <a:off x="206263" y="103538"/>
            <a:ext cx="103212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2"/>
                </a:solidFill>
              </a:rPr>
              <a:t>0</a:t>
            </a:r>
            <a:r>
              <a:rPr lang="ko-KR">
                <a:solidFill>
                  <a:schemeClr val="accent2"/>
                </a:solidFill>
              </a:rPr>
              <a:t>3</a:t>
            </a:r>
            <a:r>
              <a:rPr b="1" lang="ko-KR" sz="2000">
                <a:solidFill>
                  <a:schemeClr val="accent2"/>
                </a:solidFill>
              </a:rPr>
              <a:t>. </a:t>
            </a:r>
            <a:r>
              <a:rPr lang="ko-KR"/>
              <a:t>저번주 활동 내용</a:t>
            </a:r>
            <a:endParaRPr b="0"/>
          </a:p>
        </p:txBody>
      </p:sp>
      <p:sp>
        <p:nvSpPr>
          <p:cNvPr id="164" name="Google Shape;164;g26cded448c6_1_21"/>
          <p:cNvSpPr txBox="1"/>
          <p:nvPr/>
        </p:nvSpPr>
        <p:spPr>
          <a:xfrm>
            <a:off x="65444" y="692401"/>
            <a:ext cx="12002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ko-KR" sz="1800">
                <a:solidFill>
                  <a:schemeClr val="dk1"/>
                </a:solidFill>
              </a:rPr>
              <a:t>UI/UX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hlinkClick r:id="rId3"/>
              </a:rPr>
              <a:t>Carbon6-Free/UI-UX (github.com)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165" name="Google Shape;165;g26cded448c6_1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275" y="1724588"/>
            <a:ext cx="6288851" cy="40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6cded448c6_1_21"/>
          <p:cNvSpPr txBox="1"/>
          <p:nvPr/>
        </p:nvSpPr>
        <p:spPr>
          <a:xfrm>
            <a:off x="596725" y="6312200"/>
            <a:ext cx="8144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167" name="Google Shape;167;g26cded448c6_1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551" y="6064426"/>
            <a:ext cx="248602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6cded448c6_1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81875" y="3347274"/>
            <a:ext cx="5335849" cy="24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6cded448c6_1_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618275" y="1123379"/>
            <a:ext cx="1421384" cy="868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26cded448c6_1_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112415" y="1123375"/>
            <a:ext cx="1421384" cy="81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26cded448c6_1_2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66661" y="2057770"/>
            <a:ext cx="1373000" cy="82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6cded448c6_1_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082647" y="1985037"/>
            <a:ext cx="1712727" cy="91883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6cded448c6_1_21"/>
          <p:cNvSpPr/>
          <p:nvPr/>
        </p:nvSpPr>
        <p:spPr>
          <a:xfrm>
            <a:off x="7316550" y="857250"/>
            <a:ext cx="3558600" cy="2330700"/>
          </a:xfrm>
          <a:prstGeom prst="frame">
            <a:avLst>
              <a:gd fmla="val 6414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6cded448c6_1_21"/>
          <p:cNvSpPr/>
          <p:nvPr/>
        </p:nvSpPr>
        <p:spPr>
          <a:xfrm flipH="1" rot="-5400000">
            <a:off x="4925400" y="447300"/>
            <a:ext cx="595500" cy="4186500"/>
          </a:xfrm>
          <a:prstGeom prst="bentArrow">
            <a:avLst>
              <a:gd fmla="val 25000" name="adj1"/>
              <a:gd fmla="val 29749" name="adj2"/>
              <a:gd fmla="val 33835" name="adj3"/>
              <a:gd fmla="val 45911" name="adj4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knuser</dc:creator>
</cp:coreProperties>
</file>